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0"/>
  </p:notesMasterIdLst>
  <p:sldIdLst>
    <p:sldId id="267" r:id="rId2"/>
    <p:sldId id="270" r:id="rId3"/>
    <p:sldId id="271" r:id="rId4"/>
    <p:sldId id="281" r:id="rId5"/>
    <p:sldId id="272" r:id="rId6"/>
    <p:sldId id="280" r:id="rId7"/>
    <p:sldId id="283" r:id="rId8"/>
    <p:sldId id="27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6" autoAdjust="0"/>
  </p:normalViewPr>
  <p:slideViewPr>
    <p:cSldViewPr>
      <p:cViewPr varScale="1">
        <p:scale>
          <a:sx n="102" d="100"/>
          <a:sy n="102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6D86E36-E8CF-4AC8-90A3-BEC072C00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40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7C77324-54AA-488C-97AF-46B467EEF4C6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81E717D-CC9E-4802-970E-FD535B4F5B98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2401E5D-1B67-424E-B54F-72446A87B29F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2CD5FE8-DCBF-477E-87B3-C60289C6F7B0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ADF64F7-FA4E-4256-92C3-96874EF4C781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2A0292C-7BFE-46B9-8704-14027A047BC5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ECC5C3A-EAAE-4CE7-BEE7-653F5806CBCF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DBB2C0C-0277-403D-A26D-0623905F264F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532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32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45C13-7116-4CDC-BF66-E08F02149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0869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3EE3A-2039-4467-BEE9-CD31DA97F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38496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5B135-D55F-477E-8A9B-A5CC19E20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19366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9BA1F-7AE6-4D4A-BC2B-D42817D95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43441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D13AD-C399-492A-812B-1FE794F9B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4574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B9F39-63EF-4E2E-A8F0-F6F003CDF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33834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DF6AF-12F7-41D7-B12B-4DF6B1377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45669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F2CD3-D650-4319-81CD-3E63005C5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2533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34064-8A07-4246-8DE1-767603144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84785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24156-95CD-47AE-A1BE-72006A448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54156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56A89-A338-47F9-8D21-A36900A2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14394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427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429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29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12FC570-0C6D-4000-B1CD-1B1CF819C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430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42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2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6" grpId="0"/>
      <p:bldP spid="54297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29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29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29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29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29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29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3800" smtClean="0"/>
              <a:t>КУЛТУРОЛОШКА ТЕОРИЈА </a:t>
            </a:r>
            <a:br>
              <a:rPr lang="sr-Cyrl-CS" sz="3800" smtClean="0"/>
            </a:br>
            <a:r>
              <a:rPr lang="sr-Cyrl-CS" sz="3800" smtClean="0"/>
              <a:t>КАРЕН ХОРНАЈ</a:t>
            </a:r>
            <a:endParaRPr lang="en-US" sz="3800" smtClean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000" dirty="0" smtClean="0"/>
              <a:t>Карен Хорнај (1885-1952)</a:t>
            </a:r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dirty="0" smtClean="0"/>
              <a:t>Детињство, студије, анализа, раскид са Фројдом, одлазак у САД</a:t>
            </a:r>
            <a:r>
              <a:rPr lang="en-US" sz="2000" dirty="0" smtClean="0"/>
              <a:t>,</a:t>
            </a:r>
            <a:r>
              <a:rPr lang="sr-Cyrl-CS" sz="2000" dirty="0" smtClean="0"/>
              <a:t> развој социјалне психоанализе</a:t>
            </a:r>
            <a:r>
              <a:rPr lang="en-US" sz="2000" dirty="0" smtClean="0"/>
              <a:t> </a:t>
            </a:r>
            <a:r>
              <a:rPr lang="sr-Cyrl-RS" sz="2000" dirty="0" smtClean="0"/>
              <a:t>(Удружење за унапређење психоанализе, Амерички институ за </a:t>
            </a:r>
            <a:r>
              <a:rPr lang="sr-Cyrl-RS" sz="2000" i="1" dirty="0" smtClean="0"/>
              <a:t>ПА</a:t>
            </a:r>
            <a:r>
              <a:rPr lang="sr-Cyrl-RS" sz="2000" dirty="0" smtClean="0"/>
              <a:t>)</a:t>
            </a:r>
            <a:endParaRPr lang="en-US" sz="2000" dirty="0" smtClean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ГЛАВНА ДЕЛА: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i="1" dirty="0" smtClean="0"/>
              <a:t>Психологија жене </a:t>
            </a:r>
            <a:r>
              <a:rPr lang="sr-Cyrl-CS" sz="2400" dirty="0" smtClean="0"/>
              <a:t>(1926/1967)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i="1" dirty="0" smtClean="0"/>
              <a:t>Неуротична личност </a:t>
            </a:r>
            <a:r>
              <a:rPr lang="sr-Cyrl-CS" sz="2400" dirty="0" smtClean="0"/>
              <a:t>нашег доба (1937)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i="1" dirty="0" smtClean="0"/>
              <a:t>Нови путеви психоанализе </a:t>
            </a:r>
            <a:r>
              <a:rPr lang="sr-Cyrl-CS" sz="2400" dirty="0" smtClean="0"/>
              <a:t>(1939)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i="1" dirty="0" smtClean="0"/>
              <a:t>Самоанализа</a:t>
            </a:r>
            <a:r>
              <a:rPr lang="en-US" sz="2400" dirty="0" smtClean="0"/>
              <a:t> </a:t>
            </a:r>
            <a:r>
              <a:rPr lang="sr-Cyrl-CS" sz="2400" dirty="0" smtClean="0"/>
              <a:t>(1942)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i="1" dirty="0" smtClean="0"/>
              <a:t>Наши унутрашњи конфликти </a:t>
            </a:r>
            <a:r>
              <a:rPr lang="sr-Cyrl-CS" sz="2400" dirty="0" smtClean="0"/>
              <a:t>(1945)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i="1" dirty="0" smtClean="0"/>
              <a:t>Неуроза и људски развој </a:t>
            </a:r>
            <a:r>
              <a:rPr lang="sr-Cyrl-CS" sz="2400" dirty="0" smtClean="0"/>
              <a:t>(1950)</a:t>
            </a:r>
            <a:endParaRPr lang="en-US" sz="2400" dirty="0" smtClean="0"/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19240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3800" smtClean="0"/>
              <a:t>КРИТИКА И РЕВИЗИЈА </a:t>
            </a:r>
            <a:br>
              <a:rPr lang="sr-Cyrl-CS" sz="3800" smtClean="0"/>
            </a:br>
            <a:r>
              <a:rPr lang="sr-Cyrl-CS" sz="3800" smtClean="0"/>
              <a:t>ФРОЈДОВЕ ПСИХОАНАЛИЗЕ</a:t>
            </a:r>
            <a:endParaRPr lang="en-US" sz="380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400" dirty="0" smtClean="0"/>
              <a:t>Шта је психоанализа?</a:t>
            </a:r>
          </a:p>
          <a:p>
            <a:pPr eaLnBrk="1" hangingPunct="1">
              <a:defRPr/>
            </a:pPr>
            <a:r>
              <a:rPr lang="sr-Cyrl-CS" sz="2400" dirty="0" smtClean="0"/>
              <a:t>Фројд је дао теоријски темељ и технику</a:t>
            </a:r>
          </a:p>
          <a:p>
            <a:pPr eaLnBrk="1" hangingPunct="1">
              <a:defRPr/>
            </a:pPr>
            <a:r>
              <a:rPr lang="sr-Cyrl-CS" sz="2400" dirty="0" smtClean="0"/>
              <a:t>Смисао социјалне ревизије психоанализе</a:t>
            </a:r>
          </a:p>
          <a:p>
            <a:pPr eaLnBrk="1" hangingPunct="1">
              <a:defRPr/>
            </a:pPr>
            <a:r>
              <a:rPr lang="sr-Cyrl-CS" sz="2400" dirty="0" smtClean="0"/>
              <a:t>1. Критика биологистичке оријентације</a:t>
            </a:r>
          </a:p>
          <a:p>
            <a:pPr eaLnBrk="1" hangingPunct="1">
              <a:defRPr/>
            </a:pPr>
            <a:r>
              <a:rPr lang="sr-Cyrl-CS" sz="2400" dirty="0" smtClean="0"/>
              <a:t>2. Критика еволуционистичко-механицистичке поставке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400" smtClean="0"/>
              <a:t>1. биологизам (појам </a:t>
            </a:r>
            <a:r>
              <a:rPr lang="sr-Cyrl-CS" sz="2400" i="1" smtClean="0"/>
              <a:t>либида, психологија жене, Едипов комплекс, нарцизам, нагон смрти, неуроза</a:t>
            </a:r>
            <a:r>
              <a:rPr lang="sr-Cyrl-CS" sz="2400" smtClean="0"/>
              <a:t>, </a:t>
            </a:r>
            <a:r>
              <a:rPr lang="sr-Cyrl-CS" sz="2400" i="1" smtClean="0"/>
              <a:t>схватање ега,</a:t>
            </a:r>
            <a:r>
              <a:rPr lang="sr-Cyrl-CS" sz="2400" smtClean="0"/>
              <a:t> </a:t>
            </a:r>
            <a:r>
              <a:rPr lang="sr-Cyrl-CS" sz="2400" i="1" smtClean="0"/>
              <a:t>карактер</a:t>
            </a:r>
            <a:r>
              <a:rPr lang="sr-Cyrl-CS" sz="2400" smtClean="0"/>
              <a:t>)</a:t>
            </a:r>
          </a:p>
          <a:p>
            <a:pPr eaLnBrk="1" hangingPunct="1">
              <a:defRPr/>
            </a:pPr>
            <a:r>
              <a:rPr lang="sr-Cyrl-CS" sz="2400" smtClean="0"/>
              <a:t>2. развојно-механицистичко гледиште (схватање </a:t>
            </a:r>
            <a:r>
              <a:rPr lang="sr-Cyrl-CS" sz="2400" i="1" smtClean="0"/>
              <a:t>трансфера, присиле понављања</a:t>
            </a:r>
            <a:r>
              <a:rPr lang="sr-Cyrl-CS" sz="2400" smtClean="0"/>
              <a:t>)</a:t>
            </a:r>
            <a:endParaRPr lang="en-US" sz="24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3800" dirty="0" smtClean="0"/>
              <a:t>ОСНОВНЕ ФРОЈДОВСКЕ ПОСТАВКЕ У ТЕОРИЈИ КАРЕН ХОРНАЈ</a:t>
            </a:r>
            <a:endParaRPr lang="en-US" sz="3800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b="1" dirty="0" smtClean="0"/>
              <a:t>Темељне Фројдове теоријске идеје и хипотезе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Несвесна динамика (значај несвесних мотива)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Психички детерминизам (хипотеза о пандетерминизму у душевном животу)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Доминација ирационалних чинилаца (афеката и потреба)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b="1" dirty="0" smtClean="0"/>
              <a:t>Критика Карен Хорнај </a:t>
            </a:r>
            <a:r>
              <a:rPr lang="sr-Cyrl-CS" sz="2400" dirty="0" smtClean="0"/>
              <a:t>није рушилачка, него конструктивна, усмерена на обнову и развој Фројдове теорије, чији су увиди заробљени догматским теоријским оквиром.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ОРИГИНАЛНЕ ТЕМЕЉНЕ ПОСТАВКЕ КАРЕН ХОРНАЈ</a:t>
            </a:r>
            <a:endParaRPr lang="en-US" dirty="0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800" i="1" dirty="0" smtClean="0"/>
              <a:t>Превласт социјалних</a:t>
            </a:r>
            <a:r>
              <a:rPr lang="en-US" sz="2800" i="1" dirty="0" smtClean="0"/>
              <a:t> </a:t>
            </a:r>
            <a:r>
              <a:rPr lang="sr-Cyrl-CS" sz="2800" i="1" dirty="0" smtClean="0"/>
              <a:t>и културних чинилаца</a:t>
            </a:r>
            <a:r>
              <a:rPr lang="sr-Cyrl-CS" sz="2800" dirty="0" smtClean="0"/>
              <a:t> (а не биолошких) у динамици и развоју личности</a:t>
            </a:r>
          </a:p>
          <a:p>
            <a:pPr eaLnBrk="1" hangingPunct="1">
              <a:defRPr/>
            </a:pPr>
            <a:r>
              <a:rPr lang="sr-Cyrl-CS" sz="2800" i="1" dirty="0" smtClean="0"/>
              <a:t>Осећање угрожености и потреба за сигурношћу</a:t>
            </a:r>
            <a:r>
              <a:rPr lang="sr-Cyrl-CS" sz="2800" dirty="0" smtClean="0"/>
              <a:t> (а не тежња ка задовољству)</a:t>
            </a:r>
          </a:p>
          <a:p>
            <a:pPr eaLnBrk="1" hangingPunct="1">
              <a:defRPr/>
            </a:pPr>
            <a:r>
              <a:rPr lang="sr-Cyrl-CS" sz="2800" i="1" dirty="0" smtClean="0"/>
              <a:t>Значај садашњости</a:t>
            </a:r>
            <a:r>
              <a:rPr lang="sr-Cyrl-CS" sz="2800" dirty="0" smtClean="0"/>
              <a:t> (а не прошлости или будућности) за разумевање личности</a:t>
            </a:r>
          </a:p>
          <a:p>
            <a:pPr eaLnBrk="1" hangingPunct="1">
              <a:defRPr/>
            </a:pPr>
            <a:r>
              <a:rPr lang="sr-Cyrl-CS" sz="2800" i="1" dirty="0" smtClean="0"/>
              <a:t>Холизам</a:t>
            </a:r>
            <a:r>
              <a:rPr lang="sr-Cyrl-CS" sz="2800" dirty="0" smtClean="0"/>
              <a:t> (а не анализа, атомизам) у приступу личности</a:t>
            </a:r>
          </a:p>
          <a:p>
            <a:pPr eaLnBrk="1" hangingPunct="1">
              <a:defRPr/>
            </a:pPr>
            <a:r>
              <a:rPr lang="sr-Cyrl-CS" sz="2800" i="1" dirty="0" smtClean="0"/>
              <a:t>Потреба за растом саморазвојем</a:t>
            </a:r>
            <a:r>
              <a:rPr lang="sr-Cyrl-CS" sz="2800" dirty="0" smtClean="0"/>
              <a:t> </a:t>
            </a:r>
            <a:r>
              <a:rPr lang="sr-Cyrl-CS" sz="2800" i="1" dirty="0" smtClean="0"/>
              <a:t>личности</a:t>
            </a:r>
            <a:r>
              <a:rPr lang="sr-Cyrl-CS" sz="2800" dirty="0" smtClean="0"/>
              <a:t> (а не склоност регресији)</a:t>
            </a:r>
            <a:endParaRPr lang="en-US" sz="2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ДИНАМИКА ЛИЧНОСТИ</a:t>
            </a:r>
            <a:endParaRPr lang="en-US" smtClean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Cyrl-C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dirty="0" smtClean="0"/>
              <a:t>ОСНОВНА СТРЕПЊА </a:t>
            </a:r>
            <a:r>
              <a:rPr lang="sr-Cyrl-CS" sz="2000" dirty="0" smtClean="0"/>
              <a:t>(осећање усамљености, </a:t>
            </a:r>
            <a:r>
              <a:rPr lang="sr-Cyrl-CS" sz="2000" dirty="0"/>
              <a:t>напуштености, </a:t>
            </a:r>
            <a:r>
              <a:rPr lang="sr-Cyrl-CS" sz="2000" dirty="0" smtClean="0"/>
              <a:t>угрожености и беспомоћности у  непријатељском свету</a:t>
            </a:r>
            <a:r>
              <a:rPr lang="en-US" sz="2000" dirty="0" smtClean="0"/>
              <a:t>)</a:t>
            </a:r>
            <a:r>
              <a:rPr lang="sr-Cyrl-CS" sz="2000" dirty="0" smtClean="0"/>
              <a:t> и ТЕЖЊА ЗА СИГУРНОСТИ (главни мотив људске активности)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i="1" dirty="0" smtClean="0"/>
              <a:t>СТРАХ</a:t>
            </a:r>
            <a:r>
              <a:rPr lang="sr-Cyrl-CS" sz="2000" dirty="0" smtClean="0"/>
              <a:t> И </a:t>
            </a:r>
            <a:r>
              <a:rPr lang="sr-Cyrl-CS" sz="2000" i="1" dirty="0" smtClean="0"/>
              <a:t>СТРЕПЊА </a:t>
            </a:r>
            <a:r>
              <a:rPr lang="sr-Cyrl-CS" sz="2000" dirty="0" smtClean="0"/>
              <a:t>(одлике и порекло у детињству)</a:t>
            </a:r>
            <a:endParaRPr lang="sr-Cyrl-CS" sz="24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400" dirty="0" smtClean="0"/>
              <a:t>НЕУРОТИЧНЕ ПОТРЕБЕ </a:t>
            </a:r>
            <a:r>
              <a:rPr lang="sr-Cyrl-CS" sz="2000" dirty="0" smtClean="0"/>
              <a:t>(несвесне тактике одбране од немоћи и стрепње које постају црте личности)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dirty="0" smtClean="0"/>
              <a:t>ФУНКЦИЈА НЕУРОТИЧНИХ ПОТРЕБА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sz="2400" dirty="0" smtClean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4038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400" dirty="0"/>
              <a:t>ОДЛИКЕ НЕУРОТИЧНИХ ПОТРЕБА </a:t>
            </a:r>
            <a:r>
              <a:rPr lang="sr-Cyrl-CS" sz="2000" dirty="0"/>
              <a:t>(слепе, принудне, незасите – зачарани круг)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КОНФЛИКТИ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Cyrl-CS" sz="2400" dirty="0" smtClean="0"/>
              <a:t>	</a:t>
            </a:r>
            <a:r>
              <a:rPr lang="sr-Cyrl-CS" sz="2000" dirty="0" smtClean="0"/>
              <a:t>(нормални и неуротични)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400" dirty="0" smtClean="0"/>
              <a:t>МЕХАНИЗМИ ОДБРАНЕ ОД КОНФЛИКАТА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Cyrl-CS" sz="2000" i="1" dirty="0" smtClean="0"/>
              <a:t>Екстернализација</a:t>
            </a:r>
            <a:r>
              <a:rPr lang="sr-Cyrl-CS" sz="2000" dirty="0" smtClean="0"/>
              <a:t> (пројекција)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Cyrl-CS" sz="2000" i="1" dirty="0" smtClean="0"/>
              <a:t>Потискивање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Cyrl-CS" sz="2000" i="1" dirty="0" smtClean="0"/>
              <a:t>Удаљавање од људи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r-Cyrl-CS" sz="2000" i="1" dirty="0" smtClean="0"/>
              <a:t>Самоидеализација </a:t>
            </a:r>
            <a:r>
              <a:rPr lang="sr-Cyrl-CS" sz="2000" dirty="0" smtClean="0"/>
              <a:t>(идеално </a:t>
            </a:r>
            <a:r>
              <a:rPr lang="sr-Cyrl-CS" sz="2000" i="1" dirty="0" smtClean="0"/>
              <a:t>ја</a:t>
            </a:r>
            <a:r>
              <a:rPr lang="sr-Cyrl-CS" sz="2000" dirty="0" smtClean="0"/>
              <a:t>)</a:t>
            </a:r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987425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/>
              <a:t>10</a:t>
            </a:r>
            <a:r>
              <a:rPr lang="sr-Cyrl-CS" sz="3800" dirty="0" smtClean="0"/>
              <a:t> НЕУРОТИЧНИХ ПОТРЕБА</a:t>
            </a:r>
            <a:r>
              <a:rPr lang="en-US" sz="3800" dirty="0" smtClean="0"/>
              <a:t> </a:t>
            </a:r>
            <a:r>
              <a:rPr lang="sr-Cyrl-CS" sz="3800" dirty="0" smtClean="0"/>
              <a:t>(1-4)</a:t>
            </a:r>
            <a:endParaRPr lang="en-US" sz="3800" dirty="0" smtClean="0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Cyrl-CS" sz="3600" dirty="0" smtClean="0"/>
              <a:t> 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</a:t>
            </a:r>
            <a:r>
              <a:rPr lang="en-US" sz="2800" dirty="0" smtClean="0"/>
              <a:t> </a:t>
            </a:r>
            <a:r>
              <a:rPr lang="sr-Cyrl-CS" sz="2800" dirty="0" smtClean="0"/>
              <a:t>моћним партнером </a:t>
            </a:r>
            <a:r>
              <a:rPr lang="sr-Cyrl-CS" sz="2400" dirty="0" smtClean="0"/>
              <a:t>-</a:t>
            </a:r>
            <a:r>
              <a:rPr lang="sr-Cyrl-CS" sz="1800" dirty="0" smtClean="0"/>
              <a:t> присилна, незасита жудња за љубављу као спасом и за идеализованим</a:t>
            </a:r>
            <a:r>
              <a:rPr lang="sr-Cyrl-CS" sz="1800" smtClean="0"/>
              <a:t>, </a:t>
            </a:r>
            <a:r>
              <a:rPr lang="sr-Cyrl-CS" sz="1800" smtClean="0"/>
              <a:t>свемоћним </a:t>
            </a:r>
            <a:r>
              <a:rPr lang="sr-Cyrl-CS" sz="1800" dirty="0" smtClean="0"/>
              <a:t>партнером, којем се потпуно предаје зарад осећања сигурности; љубав – </a:t>
            </a:r>
            <a:r>
              <a:rPr lang="sr-Cyrl-CS" sz="1800" i="1" dirty="0" smtClean="0"/>
              <a:t>панаце</a:t>
            </a:r>
            <a:r>
              <a:rPr lang="en-US" sz="1800" i="1" dirty="0" smtClean="0"/>
              <a:t>j</a:t>
            </a:r>
            <a:r>
              <a:rPr lang="sr-Cyrl-CS" sz="1800" i="1" dirty="0" smtClean="0"/>
              <a:t>а</a:t>
            </a:r>
            <a:r>
              <a:rPr lang="sr-Cyrl-CS" sz="1800" dirty="0" smtClean="0"/>
              <a:t>; ропска зависност и страх од напуштања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наклоношћу и одобравањем </a:t>
            </a:r>
            <a:r>
              <a:rPr lang="sr-Cyrl-CS" sz="1800" dirty="0"/>
              <a:t>-</a:t>
            </a:r>
            <a:r>
              <a:rPr lang="sr-Cyrl-CS" sz="1400" dirty="0"/>
              <a:t> </a:t>
            </a:r>
            <a:r>
              <a:rPr lang="sr-Cyrl-CS" sz="1800" dirty="0" smtClean="0"/>
              <a:t>принудна потреба да се други увек задовоље, самопотцењивање, сервилност и прецењивање других, чијим се очекивањима прилагођава у потпуности; преосетљивост на критику, паничан страх од неодобравања и одбацивања</a:t>
            </a:r>
          </a:p>
          <a:p>
            <a:pPr eaLnBrk="1" hangingPunct="1">
              <a:defRPr/>
            </a:pPr>
            <a:r>
              <a:rPr lang="sr-Cyrl-CS" sz="2800" dirty="0"/>
              <a:t>Потреба за угледом </a:t>
            </a:r>
            <a:r>
              <a:rPr lang="sr-Cyrl-CS" sz="1800" dirty="0"/>
              <a:t>-</a:t>
            </a:r>
            <a:r>
              <a:rPr lang="sr-Cyrl-CS" sz="1400" dirty="0"/>
              <a:t> </a:t>
            </a:r>
            <a:r>
              <a:rPr lang="sr-Cyrl-CS" sz="1800" dirty="0" smtClean="0"/>
              <a:t>осећање </a:t>
            </a:r>
            <a:r>
              <a:rPr lang="sr-Cyrl-CS" sz="1800" dirty="0"/>
              <a:t>несигурности, самопотцењивање и </a:t>
            </a:r>
            <a:r>
              <a:rPr lang="sr-Cyrl-CS" sz="1800" dirty="0" smtClean="0"/>
              <a:t>незасита жудња </a:t>
            </a:r>
            <a:r>
              <a:rPr lang="sr-Cyrl-CS" sz="1800" dirty="0"/>
              <a:t>за престижом по сваку цену, јер самопоштовање зависи од признања и награда</a:t>
            </a:r>
            <a:endParaRPr lang="en-US" sz="1800" dirty="0"/>
          </a:p>
          <a:p>
            <a:pPr eaLnBrk="1" hangingPunct="1">
              <a:defRPr/>
            </a:pPr>
            <a:r>
              <a:rPr lang="sr-Cyrl-CS" sz="2800" dirty="0" smtClean="0"/>
              <a:t>Потреба за дивљењем </a:t>
            </a:r>
            <a:r>
              <a:rPr lang="sr-Cyrl-CS" sz="1800" dirty="0"/>
              <a:t>-</a:t>
            </a:r>
            <a:r>
              <a:rPr lang="sr-Cyrl-CS" sz="1400" dirty="0"/>
              <a:t> </a:t>
            </a:r>
            <a:r>
              <a:rPr lang="sr-Cyrl-CS" sz="1800" dirty="0" smtClean="0"/>
              <a:t>самопрецењивање, некритична и нутољива глад за дивљењем, ласкањем и поштовањем од околине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smtClean="0"/>
              <a:t>10</a:t>
            </a:r>
            <a:r>
              <a:rPr lang="sr-Cyrl-CS" sz="3800" smtClean="0"/>
              <a:t> НЕУРОТИЧНИХ ПОТРЕБА</a:t>
            </a:r>
            <a:r>
              <a:rPr lang="en-US" sz="3800" smtClean="0"/>
              <a:t> </a:t>
            </a:r>
            <a:r>
              <a:rPr lang="sr-Cyrl-CS" sz="3800" smtClean="0"/>
              <a:t>(5-10)</a:t>
            </a:r>
            <a:endParaRPr lang="en-US" sz="3800" smtClean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1054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800" dirty="0" smtClean="0"/>
              <a:t>Потреба за моћи </a:t>
            </a:r>
            <a:r>
              <a:rPr lang="sr-Cyrl-CS" sz="2000" dirty="0"/>
              <a:t>-</a:t>
            </a:r>
            <a:r>
              <a:rPr lang="sr-Cyrl-CS" sz="1600" dirty="0"/>
              <a:t> </a:t>
            </a:r>
            <a:r>
              <a:rPr lang="sr-Cyrl-CS" sz="2000" dirty="0" smtClean="0"/>
              <a:t>слепа, компулзивна и некритична жудња за надмоћи, за доминацијом и контролом других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успехом </a:t>
            </a:r>
            <a:r>
              <a:rPr lang="sr-Cyrl-CS" sz="2000" dirty="0"/>
              <a:t>-</a:t>
            </a:r>
            <a:r>
              <a:rPr lang="sr-Cyrl-CS" sz="1600" dirty="0"/>
              <a:t> </a:t>
            </a:r>
            <a:r>
              <a:rPr lang="sr-Cyrl-CS" sz="2000" dirty="0" smtClean="0"/>
              <a:t>болесна амбиција и  жеља за успехом у свему и по сваку цену; патолошки страх од пораза</a:t>
            </a:r>
            <a:r>
              <a:rPr lang="sr-Cyrl-CS" sz="2800" dirty="0" smtClean="0"/>
              <a:t> 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искоришћавањем </a:t>
            </a:r>
            <a:r>
              <a:rPr lang="sr-Cyrl-CS" sz="2000" dirty="0"/>
              <a:t>-</a:t>
            </a:r>
            <a:r>
              <a:rPr lang="sr-Cyrl-CS" sz="1600" dirty="0"/>
              <a:t> </a:t>
            </a:r>
            <a:r>
              <a:rPr lang="sr-Cyrl-CS" sz="2000" dirty="0" smtClean="0"/>
              <a:t>други се презриво посматра као објект, средство које се користи за своје сврхе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самодовољношћу и независношћу </a:t>
            </a:r>
            <a:r>
              <a:rPr lang="sr-Cyrl-CS" sz="2000" dirty="0"/>
              <a:t>-</a:t>
            </a:r>
            <a:r>
              <a:rPr lang="sr-Cyrl-CS" sz="1600" dirty="0"/>
              <a:t> </a:t>
            </a:r>
            <a:r>
              <a:rPr lang="sr-Cyrl-CS" sz="2000" dirty="0" smtClean="0"/>
              <a:t>страх од везивања</a:t>
            </a:r>
            <a:r>
              <a:rPr lang="sr-Cyrl-CS" sz="2000" dirty="0"/>
              <a:t>, зависности и повређивања од </a:t>
            </a:r>
            <a:r>
              <a:rPr lang="sr-Cyrl-CS" sz="2000" dirty="0" smtClean="0"/>
              <a:t>других људи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свођењем живота у уске границе - </a:t>
            </a:r>
            <a:r>
              <a:rPr lang="sr-Cyrl-CS" sz="2000" dirty="0" smtClean="0"/>
              <a:t>присилна скромност и аскетизам ради изолације од људи</a:t>
            </a:r>
            <a:endParaRPr lang="sr-Cyrl-CS" sz="2800" dirty="0" smtClean="0"/>
          </a:p>
          <a:p>
            <a:pPr eaLnBrk="1" hangingPunct="1">
              <a:defRPr/>
            </a:pPr>
            <a:r>
              <a:rPr lang="sr-Cyrl-CS" sz="2800" dirty="0" smtClean="0"/>
              <a:t>Потреба за савршенством и непогрешивошћу </a:t>
            </a:r>
            <a:r>
              <a:rPr lang="sr-Cyrl-CS" sz="2000" dirty="0"/>
              <a:t>-</a:t>
            </a:r>
            <a:r>
              <a:rPr lang="sr-Cyrl-CS" sz="1600" dirty="0"/>
              <a:t> </a:t>
            </a:r>
            <a:r>
              <a:rPr lang="sr-Cyrl-CS" sz="2000" dirty="0" smtClean="0"/>
              <a:t>принудни перфекционизам како би се избегла свака критика</a:t>
            </a:r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3800" smtClean="0"/>
              <a:t>ТРИ ОСНОВНЕ ЖИВОТНЕ СТРАТЕГИЈЕ</a:t>
            </a:r>
            <a:endParaRPr lang="en-US" sz="380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800" i="1" dirty="0" smtClean="0"/>
              <a:t>Кретање ка људима - </a:t>
            </a:r>
            <a:r>
              <a:rPr lang="sr-Cyrl-CS" sz="2000" dirty="0" smtClean="0"/>
              <a:t>задобити љубав, наклоност и избећи одбацивање, презир; </a:t>
            </a:r>
            <a:r>
              <a:rPr lang="sr-Cyrl-CS" sz="2000" i="1" dirty="0" smtClean="0"/>
              <a:t>НП за партнером, за љубављу, наклоношћу и одобравањем</a:t>
            </a:r>
          </a:p>
          <a:p>
            <a:pPr eaLnBrk="1" hangingPunct="1">
              <a:defRPr/>
            </a:pPr>
            <a:r>
              <a:rPr lang="sr-Cyrl-CS" sz="2800" i="1" dirty="0" smtClean="0"/>
              <a:t>Кретање против </a:t>
            </a:r>
            <a:r>
              <a:rPr lang="sr-Cyrl-CS" sz="2800" i="1" smtClean="0"/>
              <a:t>људи</a:t>
            </a:r>
            <a:r>
              <a:rPr lang="sr-Cyrl-CS" sz="2800" smtClean="0"/>
              <a:t> – </a:t>
            </a:r>
            <a:r>
              <a:rPr lang="sr-Cyrl-CS" sz="2000" smtClean="0"/>
              <a:t>превентивно опредељење </a:t>
            </a:r>
            <a:r>
              <a:rPr lang="sr-Cyrl-CS" sz="2000" dirty="0" smtClean="0"/>
              <a:t>за сукоб са светом, за борба за надмоћ над другима; </a:t>
            </a:r>
            <a:r>
              <a:rPr lang="sr-Cyrl-CS" sz="2000" i="1" dirty="0" smtClean="0"/>
              <a:t>НП за моћи, за искоришћавањем, за успехом</a:t>
            </a:r>
          </a:p>
          <a:p>
            <a:pPr eaLnBrk="1" hangingPunct="1">
              <a:defRPr/>
            </a:pPr>
            <a:r>
              <a:rPr lang="sr-Cyrl-CS" sz="2800" i="1" dirty="0" smtClean="0"/>
              <a:t>Кретање од људи - </a:t>
            </a:r>
            <a:r>
              <a:rPr lang="sr-Cyrl-CS" sz="2000" dirty="0" smtClean="0"/>
              <a:t>повлачење у добровољну самоћу, принудна тежња за савршенством и скромним животом да би се стекла сигурност, по цену губитка присности; </a:t>
            </a:r>
            <a:r>
              <a:rPr lang="sr-Cyrl-CS" sz="2000" i="1" dirty="0" smtClean="0"/>
              <a:t>НП за савршенством, за самодовољноћу и свођем живота у уске границе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962</TotalTime>
  <Words>674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Curtain Call</vt:lpstr>
      <vt:lpstr>КУЛТУРОЛОШКА ТЕОРИЈА  КАРЕН ХОРНАЈ</vt:lpstr>
      <vt:lpstr>КРИТИКА И РЕВИЗИЈА  ФРОЈДОВЕ ПСИХОАНАЛИЗЕ</vt:lpstr>
      <vt:lpstr>ОСНОВНЕ ФРОЈДОВСКЕ ПОСТАВКЕ У ТЕОРИЈИ КАРЕН ХОРНАЈ</vt:lpstr>
      <vt:lpstr>ОРИГИНАЛНЕ ТЕМЕЉНЕ ПОСТАВКЕ КАРЕН ХОРНАЈ</vt:lpstr>
      <vt:lpstr>ДИНАМИКА ЛИЧНОСТИ</vt:lpstr>
      <vt:lpstr>10 НЕУРОТИЧНИХ ПОТРЕБА (1-4)</vt:lpstr>
      <vt:lpstr>10 НЕУРОТИЧНИХ ПОТРЕБА (5-10)</vt:lpstr>
      <vt:lpstr>ТРИ ОСНОВНЕ ЖИВОТНЕ СТРАТЕГИЈЕ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СОЦИЈАЛНОАНАЛИТИЧКЕ ТЕОРИЈЕ ЛИЧНОСТИ</dc:title>
  <dc:creator>Zarko</dc:creator>
  <cp:lastModifiedBy>zarko</cp:lastModifiedBy>
  <cp:revision>120</cp:revision>
  <dcterms:created xsi:type="dcterms:W3CDTF">2005-03-19T16:43:03Z</dcterms:created>
  <dcterms:modified xsi:type="dcterms:W3CDTF">2014-05-13T08:09:52Z</dcterms:modified>
</cp:coreProperties>
</file>